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78" r:id="rId1"/>
  </p:sldMasterIdLst>
  <p:notesMasterIdLst>
    <p:notesMasterId r:id="rId27"/>
  </p:notesMasterIdLst>
  <p:sldIdLst>
    <p:sldId id="256" r:id="rId2"/>
    <p:sldId id="283" r:id="rId3"/>
    <p:sldId id="259" r:id="rId4"/>
    <p:sldId id="261" r:id="rId5"/>
    <p:sldId id="263" r:id="rId6"/>
    <p:sldId id="284" r:id="rId7"/>
    <p:sldId id="278" r:id="rId8"/>
    <p:sldId id="265" r:id="rId9"/>
    <p:sldId id="285" r:id="rId10"/>
    <p:sldId id="290" r:id="rId11"/>
    <p:sldId id="296" r:id="rId12"/>
    <p:sldId id="286" r:id="rId13"/>
    <p:sldId id="280" r:id="rId14"/>
    <p:sldId id="279" r:id="rId15"/>
    <p:sldId id="292" r:id="rId16"/>
    <p:sldId id="287" r:id="rId17"/>
    <p:sldId id="293" r:id="rId18"/>
    <p:sldId id="294" r:id="rId19"/>
    <p:sldId id="295" r:id="rId20"/>
    <p:sldId id="269" r:id="rId21"/>
    <p:sldId id="289" r:id="rId22"/>
    <p:sldId id="271" r:id="rId23"/>
    <p:sldId id="273" r:id="rId24"/>
    <p:sldId id="282" r:id="rId25"/>
    <p:sldId id="281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oiJIAN" initials="C" lastIdx="2" clrIdx="0"/>
  <p:cmAuthor id="2" name="이 준혁" initials="이준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6" y="108"/>
      </p:cViewPr>
      <p:guideLst>
        <p:guide orient="horz" pos="2157"/>
        <p:guide pos="2877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45208;\Documents\&#52852;&#52852;&#50724;&#53665;%20&#48155;&#51008;%20&#54028;&#51068;\B&#51312;_&#44036;&#53944;&#52264;&#5394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5789445700412311"/>
          <c:y val="6.8085733239678453E-2"/>
          <c:w val="0.66274846710239566"/>
          <c:h val="0.8922670334816201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'Gantt Chart'!$C$3</c:f>
              <c:strCache>
                <c:ptCount val="1"/>
                <c:pt idx="0">
                  <c:v>시작일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'Gantt Chart'!$B$4:$B$16</c:f>
              <c:strCache>
                <c:ptCount val="13"/>
                <c:pt idx="0">
                  <c:v>팀원 자기소개</c:v>
                </c:pt>
                <c:pt idx="1">
                  <c:v>1차 아이디어</c:v>
                </c:pt>
                <c:pt idx="2">
                  <c:v>PPT 초안작성</c:v>
                </c:pt>
                <c:pt idx="3">
                  <c:v>개별자료수집</c:v>
                </c:pt>
                <c:pt idx="4">
                  <c:v>코드분석</c:v>
                </c:pt>
                <c:pt idx="5">
                  <c:v>2차 회의</c:v>
                </c:pt>
                <c:pt idx="6">
                  <c:v>2차 아이디어</c:v>
                </c:pt>
                <c:pt idx="7">
                  <c:v>코드수정</c:v>
                </c:pt>
                <c:pt idx="8">
                  <c:v>프로그램 테스트</c:v>
                </c:pt>
                <c:pt idx="9">
                  <c:v>3차 회의</c:v>
                </c:pt>
                <c:pt idx="10">
                  <c:v>PPT 작성</c:v>
                </c:pt>
                <c:pt idx="11">
                  <c:v>발표준비</c:v>
                </c:pt>
                <c:pt idx="12">
                  <c:v>최종발표</c:v>
                </c:pt>
              </c:strCache>
            </c:strRef>
          </c:cat>
          <c:val>
            <c:numRef>
              <c:f>'Gantt Chart'!$C$4:$C$16</c:f>
              <c:numCache>
                <c:formatCode>m/d/yyyy</c:formatCode>
                <c:ptCount val="13"/>
                <c:pt idx="0">
                  <c:v>44452</c:v>
                </c:pt>
                <c:pt idx="1">
                  <c:v>44453</c:v>
                </c:pt>
                <c:pt idx="2">
                  <c:v>44453</c:v>
                </c:pt>
                <c:pt idx="3">
                  <c:v>44453</c:v>
                </c:pt>
                <c:pt idx="4">
                  <c:v>44454</c:v>
                </c:pt>
                <c:pt idx="5">
                  <c:v>44458</c:v>
                </c:pt>
                <c:pt idx="6">
                  <c:v>44458</c:v>
                </c:pt>
                <c:pt idx="7">
                  <c:v>44458</c:v>
                </c:pt>
                <c:pt idx="8">
                  <c:v>44459</c:v>
                </c:pt>
                <c:pt idx="9">
                  <c:v>44461</c:v>
                </c:pt>
                <c:pt idx="10">
                  <c:v>44468</c:v>
                </c:pt>
                <c:pt idx="11">
                  <c:v>44469</c:v>
                </c:pt>
                <c:pt idx="12">
                  <c:v>44470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B1-4F7B-AF16-C5FA244816F2}"/>
            </c:ext>
          </c:extLst>
        </c:ser>
        <c:ser>
          <c:idx val="1"/>
          <c:order val="1"/>
          <c:tx>
            <c:strRef>
              <c:f>'Gantt Chart'!$D$3</c:f>
              <c:strCache>
                <c:ptCount val="1"/>
                <c:pt idx="0">
                  <c:v>소요기간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'Gantt Chart'!$B$4:$B$16</c:f>
              <c:strCache>
                <c:ptCount val="13"/>
                <c:pt idx="0">
                  <c:v>팀원 자기소개</c:v>
                </c:pt>
                <c:pt idx="1">
                  <c:v>1차 아이디어</c:v>
                </c:pt>
                <c:pt idx="2">
                  <c:v>PPT 초안작성</c:v>
                </c:pt>
                <c:pt idx="3">
                  <c:v>개별자료수집</c:v>
                </c:pt>
                <c:pt idx="4">
                  <c:v>코드분석</c:v>
                </c:pt>
                <c:pt idx="5">
                  <c:v>2차 회의</c:v>
                </c:pt>
                <c:pt idx="6">
                  <c:v>2차 아이디어</c:v>
                </c:pt>
                <c:pt idx="7">
                  <c:v>코드수정</c:v>
                </c:pt>
                <c:pt idx="8">
                  <c:v>프로그램 테스트</c:v>
                </c:pt>
                <c:pt idx="9">
                  <c:v>3차 회의</c:v>
                </c:pt>
                <c:pt idx="10">
                  <c:v>PPT 작성</c:v>
                </c:pt>
                <c:pt idx="11">
                  <c:v>발표준비</c:v>
                </c:pt>
                <c:pt idx="12">
                  <c:v>최종발표</c:v>
                </c:pt>
              </c:strCache>
            </c:strRef>
          </c:cat>
          <c:val>
            <c:numRef>
              <c:f>'Gantt Chart'!$D$4:$D$16</c:f>
              <c:numCache>
                <c:formatCode>#,##0_ </c:formatCode>
                <c:ptCount val="13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16</c:v>
                </c:pt>
                <c:pt idx="4">
                  <c:v>16</c:v>
                </c:pt>
                <c:pt idx="5">
                  <c:v>2</c:v>
                </c:pt>
                <c:pt idx="6">
                  <c:v>2</c:v>
                </c:pt>
                <c:pt idx="7">
                  <c:v>12</c:v>
                </c:pt>
                <c:pt idx="8">
                  <c:v>11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B1-4F7B-AF16-C5FA24481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6384959"/>
        <c:axId val="106388703"/>
      </c:barChart>
      <c:catAx>
        <c:axId val="10638495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6388703"/>
        <c:crosses val="autoZero"/>
        <c:auto val="1"/>
        <c:lblAlgn val="ctr"/>
        <c:lblOffset val="100"/>
        <c:noMultiLvlLbl val="0"/>
      </c:catAx>
      <c:valAx>
        <c:axId val="106388703"/>
        <c:scaling>
          <c:orientation val="minMax"/>
          <c:max val="44473"/>
          <c:min val="44452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6384959"/>
        <c:crosses val="autoZero"/>
        <c:crossBetween val="between"/>
        <c:majorUnit val="7"/>
      </c:valAx>
      <c:spPr>
        <a:noFill/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accent1">
          <a:alpha val="98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6C26459-BEFA-452C-B248-C4AC820435D6}" type="datetime1">
              <a:rPr lang="ko-KR" altLang="en-US"/>
              <a:pPr lvl="0">
                <a:defRPr/>
              </a:pPr>
              <a:t>2021-09-30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E91C06F-4CE9-486B-81F8-06FF972D58B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E91C06F-4CE9-486B-81F8-06FF972D58B1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D02C0-978F-437C-8DDB-DB969CA982AC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8C5DA0-D0CC-4B4A-AC84-6D7972CC2724}"/>
              </a:ext>
            </a:extLst>
          </p:cNvPr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448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E3EF363A-7B54-43B4-96AB-C7BF4BA7EEE9}"/>
              </a:ext>
            </a:extLst>
          </p:cNvPr>
          <p:cNvSpPr/>
          <p:nvPr userDrawn="1"/>
        </p:nvSpPr>
        <p:spPr>
          <a:xfrm>
            <a:off x="2392026" y="1249026"/>
            <a:ext cx="4359947" cy="4359947"/>
          </a:xfrm>
          <a:prstGeom prst="flowChartConnector">
            <a:avLst/>
          </a:prstGeom>
          <a:solidFill>
            <a:srgbClr val="448AD7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904F34-1998-4430-81C9-862E1DD2CB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98" y="6336422"/>
            <a:ext cx="2057401" cy="41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36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B679-7340-4711-B3AD-654B1B3393D7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69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38B44-6AA9-4E6F-8446-ACE836FE1D40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680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BE11940-0ED6-42B4-A3FA-7F55A4228BF1}"/>
              </a:ext>
            </a:extLst>
          </p:cNvPr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448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C778D-5B48-4BE3-A63D-1561371FC2C3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68E855F-FABC-47F4-A428-62B396BBC161}"/>
              </a:ext>
            </a:extLst>
          </p:cNvPr>
          <p:cNvCxnSpPr>
            <a:cxnSpLocks/>
          </p:cNvCxnSpPr>
          <p:nvPr userDrawn="1"/>
        </p:nvCxnSpPr>
        <p:spPr>
          <a:xfrm>
            <a:off x="714375" y="1425575"/>
            <a:ext cx="3857625" cy="0"/>
          </a:xfrm>
          <a:prstGeom prst="line">
            <a:avLst/>
          </a:prstGeom>
          <a:ln w="12700" cap="rnd">
            <a:solidFill>
              <a:schemeClr val="bg1"/>
            </a:solidFill>
            <a:miter lim="800000"/>
            <a:headEnd type="none"/>
            <a:tailEnd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BBFA8B06-D661-4694-B8CD-AF66866BB2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202" y="203199"/>
            <a:ext cx="1452919" cy="292101"/>
          </a:xfrm>
          <a:prstGeom prst="rect">
            <a:avLst/>
          </a:prstGeom>
        </p:spPr>
      </p:pic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BF050F7C-9B51-4555-A5DE-76D980772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2275" y="6276975"/>
            <a:ext cx="20574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C444E071-9D53-41C1-B955-0F5B9FD6D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832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63A8B-4616-4338-91D0-6DC73C9C4B23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7AC7C2-0E6E-4390-908C-6015732AF130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48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21016E1-B4D7-4E30-A94F-A9CD3F10DC45}"/>
              </a:ext>
            </a:extLst>
          </p:cNvPr>
          <p:cNvCxnSpPr>
            <a:cxnSpLocks/>
          </p:cNvCxnSpPr>
          <p:nvPr userDrawn="1"/>
        </p:nvCxnSpPr>
        <p:spPr>
          <a:xfrm>
            <a:off x="628650" y="3429000"/>
            <a:ext cx="6038850" cy="0"/>
          </a:xfrm>
          <a:prstGeom prst="line">
            <a:avLst/>
          </a:prstGeom>
          <a:ln w="12700" cap="rnd">
            <a:solidFill>
              <a:schemeClr val="bg1"/>
            </a:solidFill>
            <a:miter lim="800000"/>
            <a:headEnd type="none"/>
            <a:tailEnd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23B5B85D-21C8-48DD-9785-F1C1DB7A6E64}"/>
              </a:ext>
            </a:extLst>
          </p:cNvPr>
          <p:cNvSpPr txBox="1">
            <a:spLocks/>
          </p:cNvSpPr>
          <p:nvPr userDrawn="1"/>
        </p:nvSpPr>
        <p:spPr>
          <a:xfrm>
            <a:off x="6772275" y="62769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44E071-9D53-41C1-B955-0F5B9FD6D032}" type="slidenum"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89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D53D58D-4536-4675-BDB9-65CF64268F9B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48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35407-C52E-4FD6-A9AF-1BE41471A437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60FCE1F-B63E-437D-82FC-FC7A3602F365}"/>
              </a:ext>
            </a:extLst>
          </p:cNvPr>
          <p:cNvGrpSpPr/>
          <p:nvPr userDrawn="1"/>
        </p:nvGrpSpPr>
        <p:grpSpPr>
          <a:xfrm>
            <a:off x="228599" y="219076"/>
            <a:ext cx="8686801" cy="6419849"/>
            <a:chOff x="228599" y="219076"/>
            <a:chExt cx="8686801" cy="6419849"/>
          </a:xfrm>
        </p:grpSpPr>
        <p:sp>
          <p:nvSpPr>
            <p:cNvPr id="13" name="순서도: 지연 12">
              <a:extLst>
                <a:ext uri="{FF2B5EF4-FFF2-40B4-BE49-F238E27FC236}">
                  <a16:creationId xmlns:a16="http://schemas.microsoft.com/office/drawing/2014/main" id="{1D2687A9-3656-4CFD-B07A-A1641B2353B2}"/>
                </a:ext>
              </a:extLst>
            </p:cNvPr>
            <p:cNvSpPr/>
            <p:nvPr userDrawn="1"/>
          </p:nvSpPr>
          <p:spPr>
            <a:xfrm rot="16200000">
              <a:off x="228599" y="219076"/>
              <a:ext cx="706433" cy="706433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8FA416F-6E33-4054-A090-247915011B51}"/>
                </a:ext>
              </a:extLst>
            </p:cNvPr>
            <p:cNvSpPr/>
            <p:nvPr userDrawn="1"/>
          </p:nvSpPr>
          <p:spPr>
            <a:xfrm>
              <a:off x="228600" y="762000"/>
              <a:ext cx="8686800" cy="5876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71F988F-5D84-4E6C-851D-CF81B45923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959" y="6284911"/>
            <a:ext cx="1452919" cy="29210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72275" y="6276975"/>
            <a:ext cx="20574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C444E071-9D53-41C1-B955-0F5B9FD6D0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1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6573-5E8B-4D20-9426-4913475CFB7A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04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12D75-E502-46DA-A1A6-3C1C28754149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539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43FC8-2493-482C-9C85-E7A2C06C3838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7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0CD49-5838-4547-A137-9D92EDB4CB9B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730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1630D-E826-4DC2-BA21-A18731416A99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79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0C1C1-5484-4641-BB2F-385B30D25EF8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4E071-9D53-41C1-B955-0F5B9FD6D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93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984E33-07F2-4CC2-900F-CF22FB2D5EEA}"/>
              </a:ext>
            </a:extLst>
          </p:cNvPr>
          <p:cNvSpPr txBox="1"/>
          <p:nvPr/>
        </p:nvSpPr>
        <p:spPr>
          <a:xfrm>
            <a:off x="3197264" y="2164629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프로젝트명</a:t>
            </a:r>
            <a:endParaRPr lang="en-US" altLang="ko-KR" sz="40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F4FFE-AFD4-46A6-839F-AFE1E7D1E8D3}"/>
              </a:ext>
            </a:extLst>
          </p:cNvPr>
          <p:cNvSpPr txBox="1"/>
          <p:nvPr/>
        </p:nvSpPr>
        <p:spPr>
          <a:xfrm>
            <a:off x="3606799" y="3977790"/>
            <a:ext cx="19304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ko-KR" altLang="en-US" sz="2500" b="1" spc="-1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가오조</a:t>
            </a:r>
            <a:endParaRPr lang="ko-KR" altLang="en-US" sz="25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30C2AD42-FF63-46D5-8FE4-B51C9A963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314567"/>
              </p:ext>
            </p:extLst>
          </p:nvPr>
        </p:nvGraphicFramePr>
        <p:xfrm>
          <a:off x="4961858" y="5677653"/>
          <a:ext cx="4019550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4424">
                  <a:extLst>
                    <a:ext uri="{9D8B030D-6E8A-4147-A177-3AD203B41FA5}">
                      <a16:colId xmlns:a16="http://schemas.microsoft.com/office/drawing/2014/main" val="3307792402"/>
                    </a:ext>
                  </a:extLst>
                </a:gridCol>
                <a:gridCol w="2905126">
                  <a:extLst>
                    <a:ext uri="{9D8B030D-6E8A-4147-A177-3AD203B41FA5}">
                      <a16:colId xmlns:a16="http://schemas.microsoft.com/office/drawing/2014/main" val="702709472"/>
                    </a:ext>
                  </a:extLst>
                </a:gridCol>
              </a:tblGrid>
              <a:tr h="13017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팀       원 </a:t>
                      </a:r>
                      <a:r>
                        <a:rPr lang="en-US" altLang="ko-KR" sz="1400" b="1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:</a:t>
                      </a:r>
                      <a:endParaRPr lang="ko-KR" altLang="en-US" sz="1400" b="1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박현승</a:t>
                      </a:r>
                      <a:r>
                        <a:rPr lang="en-US" altLang="ko-KR" sz="1400" b="1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,  </a:t>
                      </a:r>
                      <a:r>
                        <a:rPr lang="ko-KR" altLang="en-US" sz="1400" b="1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이준혁</a:t>
                      </a:r>
                      <a:r>
                        <a:rPr lang="en-US" altLang="ko-KR" sz="1400" b="1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,  </a:t>
                      </a:r>
                      <a:r>
                        <a:rPr lang="ko-KR" altLang="en-US" sz="1400" b="1" spc="-15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백충현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1271834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1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발  표 일 </a:t>
                      </a:r>
                      <a:r>
                        <a:rPr lang="en-US" altLang="ko-KR" sz="1400" b="1" spc="-15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:</a:t>
                      </a:r>
                      <a:endParaRPr lang="ko-KR" altLang="en-US" sz="1400" b="1" spc="-1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2021.10.1.</a:t>
                      </a:r>
                      <a:endParaRPr lang="ko-KR" altLang="en-US" sz="1400" b="1" spc="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899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D8ECC3D-F8BD-D04F-8FEF-C1F3DA9247B5}"/>
              </a:ext>
            </a:extLst>
          </p:cNvPr>
          <p:cNvSpPr txBox="1"/>
          <p:nvPr/>
        </p:nvSpPr>
        <p:spPr>
          <a:xfrm>
            <a:off x="3606799" y="3977790"/>
            <a:ext cx="19304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ko-KR" altLang="en-US" sz="2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61524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C444E071-9D53-41C1-B955-0F5B9FD6D032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3524" y="215817"/>
            <a:ext cx="631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spc="-150">
                <a:solidFill>
                  <a:srgbClr val="2668B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04</a:t>
            </a:r>
            <a:endParaRPr lang="ko-KR" altLang="en-US" sz="3600" b="1" spc="-150">
              <a:solidFill>
                <a:srgbClr val="2668B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5351" y="338927"/>
            <a:ext cx="1962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ko-KR" altLang="en-US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</a:rPr>
              <a:t>프로젝트 목표</a:t>
            </a:r>
            <a:endParaRPr lang="en-US" altLang="ko-KR" sz="2000" b="1" spc="-15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4875" y="1333799"/>
            <a:ext cx="488627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/>
              <a:t>1.</a:t>
            </a:r>
            <a:r>
              <a:rPr lang="ko-KR" altLang="en-US" sz="2000" dirty="0"/>
              <a:t> 얼굴 인식을 통한 </a:t>
            </a:r>
            <a:r>
              <a:rPr lang="ko-KR" altLang="en-US" sz="2000" dirty="0" smtClean="0"/>
              <a:t>보안 </a:t>
            </a:r>
            <a:r>
              <a:rPr lang="ko-KR" altLang="en-US" sz="2000" dirty="0" smtClean="0">
                <a:solidFill>
                  <a:srgbClr val="FF0000"/>
                </a:solidFill>
              </a:rPr>
              <a:t>및 </a:t>
            </a:r>
            <a:r>
              <a:rPr lang="ko-KR" altLang="en-US" sz="2000" dirty="0" err="1" smtClean="0">
                <a:solidFill>
                  <a:srgbClr val="FF0000"/>
                </a:solidFill>
              </a:rPr>
              <a:t>출입기록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ko-KR" altLang="en-US" sz="2000" dirty="0" smtClean="0">
                <a:solidFill>
                  <a:srgbClr val="FF0000"/>
                </a:solidFill>
              </a:rPr>
              <a:t>보관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638524" y="2050643"/>
            <a:ext cx="5025040" cy="3953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/>
              <a:t>2.</a:t>
            </a:r>
            <a:r>
              <a:rPr lang="ko-KR" altLang="en-US" sz="2000"/>
              <a:t> 제스쳐</a:t>
            </a:r>
            <a:r>
              <a:rPr lang="en-US" altLang="ko-KR" sz="2000"/>
              <a:t>(</a:t>
            </a:r>
            <a:r>
              <a:rPr lang="ko-KR" altLang="en-US" sz="2000"/>
              <a:t>행동</a:t>
            </a:r>
            <a:r>
              <a:rPr lang="en-US" altLang="ko-KR" sz="2000"/>
              <a:t>)</a:t>
            </a:r>
            <a:r>
              <a:rPr lang="ko-KR" altLang="en-US" sz="2000"/>
              <a:t> 인식을 통한 마우스 필요성</a:t>
            </a:r>
            <a:r>
              <a:rPr lang="en-US" altLang="ko-KR" sz="2000"/>
              <a:t>x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649812" y="2732210"/>
            <a:ext cx="5061377" cy="3953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/>
              <a:t>3.</a:t>
            </a:r>
            <a:r>
              <a:rPr lang="ko-KR" altLang="en-US" sz="2000"/>
              <a:t> 버츄얼키보드를 구현하여 키보드 필요성</a:t>
            </a:r>
            <a:r>
              <a:rPr lang="en-US" altLang="ko-KR" sz="2000"/>
              <a:t>x</a:t>
            </a:r>
          </a:p>
        </p:txBody>
      </p:sp>
      <p:sp>
        <p:nvSpPr>
          <p:cNvPr id="8" name="TextBox 4"/>
          <p:cNvSpPr txBox="1"/>
          <p:nvPr/>
        </p:nvSpPr>
        <p:spPr>
          <a:xfrm>
            <a:off x="634643" y="3429000"/>
            <a:ext cx="5638522" cy="3953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/>
              <a:t>4.</a:t>
            </a:r>
            <a:r>
              <a:rPr lang="ko-KR" altLang="en-US" sz="2000"/>
              <a:t> 이미지 스캔화 및 문자화를 통한 다양한 활용성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637110" y="4110566"/>
            <a:ext cx="4001416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/>
              <a:t>5.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문자화 </a:t>
            </a:r>
            <a:r>
              <a:rPr lang="ko-KR" altLang="en-US" sz="2000" dirty="0" err="1"/>
              <a:t>한것을</a:t>
            </a:r>
            <a:r>
              <a:rPr lang="ko-KR" altLang="en-US" sz="2000" dirty="0"/>
              <a:t> </a:t>
            </a:r>
            <a:r>
              <a:rPr lang="ko-KR" altLang="en-US" sz="2000" dirty="0" smtClean="0">
                <a:solidFill>
                  <a:srgbClr val="FF0000"/>
                </a:solidFill>
              </a:rPr>
              <a:t>다른 언어로 번역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pPr lvl="0">
              <a:defRPr/>
            </a:pPr>
            <a:endParaRPr lang="en-US" altLang="ko-KR" sz="2000" dirty="0">
              <a:solidFill>
                <a:srgbClr val="FF0000"/>
              </a:solidFill>
            </a:endParaRPr>
          </a:p>
          <a:p>
            <a:pPr lvl="0">
              <a:defRPr/>
            </a:pPr>
            <a:r>
              <a:rPr lang="en-US" altLang="ko-KR" sz="2000" dirty="0" smtClean="0"/>
              <a:t>6. </a:t>
            </a:r>
            <a:r>
              <a:rPr lang="ko-KR" altLang="en-US" sz="2000" dirty="0">
                <a:solidFill>
                  <a:srgbClr val="FF0000"/>
                </a:solidFill>
              </a:rPr>
              <a:t>구현한 음성의 </a:t>
            </a:r>
            <a:r>
              <a:rPr lang="ko-KR" altLang="en-US" sz="2000" dirty="0" smtClean="0"/>
              <a:t>다양한 </a:t>
            </a:r>
            <a:r>
              <a:rPr lang="ko-KR" altLang="en-US" sz="2000" dirty="0" err="1"/>
              <a:t>활용성</a:t>
            </a:r>
            <a:endParaRPr lang="ko-KR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1"/>
      <p:bldP spid="7" grpId="2"/>
      <p:bldP spid="8" grpId="3"/>
      <p:bldP spid="9" grpId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C444E071-9D53-41C1-B955-0F5B9FD6D032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3524" y="215817"/>
            <a:ext cx="631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spc="-150">
                <a:solidFill>
                  <a:srgbClr val="2668B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05</a:t>
            </a:r>
            <a:endParaRPr lang="ko-KR" altLang="en-US" sz="3600" b="1" spc="-150">
              <a:solidFill>
                <a:srgbClr val="2668B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5351" y="338927"/>
            <a:ext cx="1962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ko-KR" altLang="en-US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</a:rPr>
              <a:t>프로젝트 내용</a:t>
            </a:r>
            <a:endParaRPr lang="en-US" altLang="ko-KR" sz="2000" b="1" spc="-15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2233954" y="5073770"/>
            <a:ext cx="465704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dirty="0"/>
              <a:t>얼굴인식을 하면은 사진이 </a:t>
            </a:r>
            <a:r>
              <a:rPr lang="ko-KR" altLang="en-US" dirty="0" err="1">
                <a:solidFill>
                  <a:srgbClr val="FF0000"/>
                </a:solidFill>
              </a:rPr>
              <a:t>특정폴더에</a:t>
            </a:r>
            <a:endParaRPr lang="ko-KR" altLang="en-US" dirty="0">
              <a:solidFill>
                <a:srgbClr val="FF0000"/>
              </a:solidFill>
            </a:endParaRPr>
          </a:p>
          <a:p>
            <a:pPr lvl="0" algn="ctr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출입한</a:t>
            </a:r>
            <a:r>
              <a:rPr lang="ko-KR" altLang="en-US" dirty="0" smtClean="0">
                <a:solidFill>
                  <a:srgbClr val="FF0000"/>
                </a:solidFill>
              </a:rPr>
              <a:t> 날짜와 시간 등의 </a:t>
            </a:r>
            <a:r>
              <a:rPr lang="ko-KR" altLang="en-US" dirty="0" err="1" smtClean="0">
                <a:solidFill>
                  <a:srgbClr val="FF0000"/>
                </a:solidFill>
              </a:rPr>
              <a:t>출입기록이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저장됨</a:t>
            </a:r>
          </a:p>
        </p:txBody>
      </p:sp>
      <p:pic>
        <p:nvPicPr>
          <p:cNvPr id="13" name="그림 1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385483" y="1988820"/>
            <a:ext cx="3960495" cy="2880360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798734" y="1988820"/>
            <a:ext cx="3960495" cy="2880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C444E071-9D53-41C1-B955-0F5B9FD6D032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3524" y="215817"/>
            <a:ext cx="631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spc="-150">
                <a:solidFill>
                  <a:srgbClr val="2668B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05</a:t>
            </a:r>
            <a:endParaRPr lang="ko-KR" altLang="en-US" sz="3600" b="1" spc="-150">
              <a:solidFill>
                <a:srgbClr val="2668B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5351" y="338927"/>
            <a:ext cx="1962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ko-KR" altLang="en-US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</a:rPr>
              <a:t>프로젝트 내용</a:t>
            </a:r>
            <a:endParaRPr lang="en-US" altLang="ko-KR" sz="2000" b="1" spc="-15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3118485" y="5073770"/>
            <a:ext cx="28879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/>
              <a:t>얼굴인식을 통한  잠금해제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8814" y="1464977"/>
            <a:ext cx="4223185" cy="2880360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795415" y="1433220"/>
            <a:ext cx="3960495" cy="2880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C444E071-9D53-41C1-B955-0F5B9FD6D032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3524" y="215817"/>
            <a:ext cx="631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spc="-150">
                <a:solidFill>
                  <a:srgbClr val="2668B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05</a:t>
            </a:r>
            <a:endParaRPr lang="ko-KR" altLang="en-US" sz="3600" b="1" spc="-150">
              <a:solidFill>
                <a:srgbClr val="2668B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5351" y="338927"/>
            <a:ext cx="1962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ko-KR" altLang="en-US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</a:rPr>
              <a:t>프로젝트 내용</a:t>
            </a:r>
            <a:endParaRPr lang="en-US" altLang="ko-KR" sz="2000" b="1" spc="-15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3032760" y="5108465"/>
            <a:ext cx="307848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/>
              <a:t>버츄얼 버튼</a:t>
            </a:r>
            <a:r>
              <a:rPr lang="en-US" altLang="ko-KR"/>
              <a:t>(</a:t>
            </a:r>
            <a:r>
              <a:rPr lang="ko-KR" altLang="en-US"/>
              <a:t>키보드</a:t>
            </a:r>
            <a:r>
              <a:rPr lang="en-US" altLang="ko-KR"/>
              <a:t>)</a:t>
            </a:r>
            <a:r>
              <a:rPr lang="ko-KR" altLang="en-US"/>
              <a:t> 구현 및 </a:t>
            </a:r>
          </a:p>
          <a:p>
            <a:pPr lvl="0" algn="ctr">
              <a:defRPr/>
            </a:pPr>
            <a:r>
              <a:rPr lang="ko-KR" altLang="en-US"/>
              <a:t>손 마디에 포인트 구현</a:t>
            </a:r>
          </a:p>
        </p:txBody>
      </p:sp>
      <p:pic>
        <p:nvPicPr>
          <p:cNvPr id="10" name="그림 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592000" y="1989000"/>
            <a:ext cx="3960000" cy="288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C444E071-9D53-41C1-B955-0F5B9FD6D032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3524" y="215817"/>
            <a:ext cx="631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spc="-150">
                <a:solidFill>
                  <a:srgbClr val="2668B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05</a:t>
            </a:r>
            <a:endParaRPr lang="ko-KR" altLang="en-US" sz="3600" b="1" spc="-150">
              <a:solidFill>
                <a:srgbClr val="2668B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5351" y="338927"/>
            <a:ext cx="1962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ko-KR" altLang="en-US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</a:rPr>
              <a:t>프로젝트 내용</a:t>
            </a:r>
            <a:endParaRPr lang="en-US" altLang="ko-KR" sz="2000" b="1" spc="-15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3594735" y="5161234"/>
            <a:ext cx="19259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/>
              <a:t>버츄얼 버튼 구현</a:t>
            </a:r>
          </a:p>
        </p:txBody>
      </p:sp>
      <p:pic>
        <p:nvPicPr>
          <p:cNvPr id="11" name="그림 10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591752" y="1988820"/>
            <a:ext cx="3960495" cy="2880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C444E071-9D53-41C1-B955-0F5B9FD6D032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3524" y="215817"/>
            <a:ext cx="631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spc="-150">
                <a:solidFill>
                  <a:srgbClr val="2668B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05</a:t>
            </a:r>
            <a:endParaRPr lang="ko-KR" altLang="en-US" sz="3600" b="1" spc="-150">
              <a:solidFill>
                <a:srgbClr val="2668B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5351" y="338927"/>
            <a:ext cx="1962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ko-KR" altLang="en-US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</a:rPr>
              <a:t>프로젝트 내용</a:t>
            </a:r>
            <a:endParaRPr lang="en-US" altLang="ko-KR" sz="2000" b="1" spc="-15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2235" y="5353079"/>
            <a:ext cx="3888105" cy="6362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/>
              <a:t>손</a:t>
            </a:r>
            <a:r>
              <a:rPr lang="en-US" altLang="ko-KR"/>
              <a:t>(</a:t>
            </a:r>
            <a:r>
              <a:rPr lang="ko-KR" altLang="en-US"/>
              <a:t>제스쳐</a:t>
            </a:r>
            <a:r>
              <a:rPr lang="en-US" altLang="ko-KR"/>
              <a:t>)</a:t>
            </a:r>
            <a:r>
              <a:rPr lang="ko-KR" altLang="en-US"/>
              <a:t>을 인식하여 </a:t>
            </a:r>
          </a:p>
          <a:p>
            <a:pPr lvl="0" algn="ctr">
              <a:defRPr/>
            </a:pPr>
            <a:r>
              <a:rPr lang="ko-KR" altLang="en-US"/>
              <a:t>마우스 구현</a:t>
            </a:r>
            <a:r>
              <a:rPr lang="en-US" altLang="ko-KR"/>
              <a:t>(</a:t>
            </a:r>
            <a:r>
              <a:rPr lang="ko-KR" altLang="en-US"/>
              <a:t>빨간점이 마우스포인트</a:t>
            </a:r>
            <a:r>
              <a:rPr lang="en-US" altLang="ko-KR"/>
              <a:t>)</a:t>
            </a:r>
          </a:p>
        </p:txBody>
      </p:sp>
      <p:pic>
        <p:nvPicPr>
          <p:cNvPr id="9" name="그림 8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523839" y="2152472"/>
            <a:ext cx="3960495" cy="2880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C444E071-9D53-41C1-B955-0F5B9FD6D032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3524" y="215817"/>
            <a:ext cx="631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spc="-150">
                <a:solidFill>
                  <a:srgbClr val="2668B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05</a:t>
            </a:r>
            <a:endParaRPr lang="ko-KR" altLang="en-US" sz="3600" b="1" spc="-150">
              <a:solidFill>
                <a:srgbClr val="2668B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5351" y="338927"/>
            <a:ext cx="1962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ko-KR" altLang="en-US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</a:rPr>
              <a:t>프로젝트 내용</a:t>
            </a:r>
            <a:endParaRPr lang="en-US" altLang="ko-KR" sz="2000" b="1" spc="-15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75585" y="5222447"/>
            <a:ext cx="3592829" cy="363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/>
              <a:t>New</a:t>
            </a:r>
            <a:r>
              <a:rPr lang="ko-KR" altLang="en-US"/>
              <a:t> 버튼을 누르면 카메라 활성화</a:t>
            </a:r>
          </a:p>
        </p:txBody>
      </p:sp>
      <p:pic>
        <p:nvPicPr>
          <p:cNvPr id="14" name="그림 1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361569" y="1988819"/>
            <a:ext cx="3960495" cy="288036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79495" y="1988820"/>
            <a:ext cx="4001765" cy="2880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C444E071-9D53-41C1-B955-0F5B9FD6D032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3524" y="215817"/>
            <a:ext cx="631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spc="-150">
                <a:solidFill>
                  <a:srgbClr val="2668B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05</a:t>
            </a:r>
            <a:endParaRPr lang="ko-KR" altLang="en-US" sz="3600" b="1" spc="-150">
              <a:solidFill>
                <a:srgbClr val="2668B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5351" y="338927"/>
            <a:ext cx="1962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ko-KR" altLang="en-US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</a:rPr>
              <a:t>프로젝트 내용</a:t>
            </a:r>
            <a:endParaRPr lang="en-US" altLang="ko-KR" sz="2000" b="1" spc="-15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2285" y="5111322"/>
            <a:ext cx="3068955" cy="6398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/>
              <a:t>Cap </a:t>
            </a:r>
            <a:r>
              <a:rPr lang="ko-KR" altLang="en-US"/>
              <a:t>버튼을 누르면 카메라에 </a:t>
            </a:r>
          </a:p>
          <a:p>
            <a:pPr lvl="0" algn="ctr">
              <a:defRPr/>
            </a:pPr>
            <a:r>
              <a:rPr lang="ko-KR" altLang="en-US"/>
              <a:t>잡히는 앵글 캡쳐</a:t>
            </a:r>
          </a:p>
        </p:txBody>
      </p:sp>
      <p:pic>
        <p:nvPicPr>
          <p:cNvPr id="16" name="그림 15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34554" y="1988820"/>
            <a:ext cx="3960495" cy="2880360"/>
          </a:xfrm>
          <a:prstGeom prst="rect">
            <a:avLst/>
          </a:prstGeom>
        </p:spPr>
      </p:pic>
      <p:pic>
        <p:nvPicPr>
          <p:cNvPr id="17" name="그림 16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800179" y="1988820"/>
            <a:ext cx="3960495" cy="2880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C444E071-9D53-41C1-B955-0F5B9FD6D032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3524" y="215817"/>
            <a:ext cx="631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spc="-150">
                <a:solidFill>
                  <a:srgbClr val="2668B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05</a:t>
            </a:r>
            <a:endParaRPr lang="ko-KR" altLang="en-US" sz="3600" b="1" spc="-150">
              <a:solidFill>
                <a:srgbClr val="2668B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5351" y="338927"/>
            <a:ext cx="1962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ko-KR" altLang="en-US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</a:rPr>
              <a:t>프로젝트 내용</a:t>
            </a:r>
            <a:endParaRPr lang="en-US" altLang="ko-KR" sz="2000" b="1" spc="-15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4160" y="5111322"/>
            <a:ext cx="3573780" cy="6398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/>
              <a:t>Cap</a:t>
            </a:r>
            <a:r>
              <a:rPr lang="ko-KR" altLang="en-US"/>
              <a:t> 한 이미지를 스캔버튼 누르면 </a:t>
            </a:r>
          </a:p>
          <a:p>
            <a:pPr lvl="0" algn="ctr">
              <a:defRPr/>
            </a:pPr>
            <a:r>
              <a:rPr lang="ko-KR" altLang="en-US"/>
              <a:t>앵글 캐치하여 스캔화 함</a:t>
            </a:r>
          </a:p>
        </p:txBody>
      </p:sp>
      <p:pic>
        <p:nvPicPr>
          <p:cNvPr id="18" name="그림 1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746623" y="1988820"/>
            <a:ext cx="3960495" cy="288036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7350" y="1988820"/>
            <a:ext cx="3978497" cy="2880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C444E071-9D53-41C1-B955-0F5B9FD6D032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3524" y="215817"/>
            <a:ext cx="631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spc="-150">
                <a:solidFill>
                  <a:srgbClr val="2668B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05</a:t>
            </a:r>
            <a:endParaRPr lang="ko-KR" altLang="en-US" sz="3600" b="1" spc="-150">
              <a:solidFill>
                <a:srgbClr val="2668B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5351" y="338927"/>
            <a:ext cx="1962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ko-KR" altLang="en-US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</a:rPr>
              <a:t>프로젝트 내용</a:t>
            </a:r>
            <a:endParaRPr lang="en-US" altLang="ko-KR" sz="2000" b="1" spc="-15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04110" y="5111322"/>
            <a:ext cx="4364355" cy="9065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/>
              <a:t>스캔화한 이미지가 제대로 안될경우</a:t>
            </a:r>
          </a:p>
          <a:p>
            <a:pPr lvl="0" algn="ctr">
              <a:defRPr/>
            </a:pPr>
            <a:r>
              <a:rPr lang="ko-KR" altLang="en-US"/>
              <a:t>버츄얼 마우스 포인트로 녹색 포인트 잡아</a:t>
            </a:r>
          </a:p>
          <a:p>
            <a:pPr lvl="0" algn="ctr">
              <a:defRPr/>
            </a:pPr>
            <a:r>
              <a:rPr lang="ko-KR" altLang="en-US"/>
              <a:t>각을 새로 잡아 이미지 객체화</a:t>
            </a:r>
          </a:p>
        </p:txBody>
      </p:sp>
      <p:pic>
        <p:nvPicPr>
          <p:cNvPr id="20" name="그림 1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396591" y="1988820"/>
            <a:ext cx="3960495" cy="2880360"/>
          </a:xfrm>
          <a:prstGeom prst="rect">
            <a:avLst/>
          </a:prstGeom>
        </p:spPr>
      </p:pic>
      <p:pic>
        <p:nvPicPr>
          <p:cNvPr id="23" name="그림 22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830483" y="1988820"/>
            <a:ext cx="3960495" cy="2880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D6494F-E81D-41DA-A86E-76679C342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F9E05A-3B1D-46C2-AA0B-24A2239B2F66}"/>
              </a:ext>
            </a:extLst>
          </p:cNvPr>
          <p:cNvSpPr txBox="1"/>
          <p:nvPr/>
        </p:nvSpPr>
        <p:spPr>
          <a:xfrm>
            <a:off x="660599" y="659679"/>
            <a:ext cx="25459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  차  </a:t>
            </a:r>
            <a:r>
              <a:rPr lang="en-US" altLang="ko-KR" sz="24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lang="en-US" altLang="ko-KR" sz="24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E036C01-4AD2-41F7-9380-C6EEA1891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898009"/>
              </p:ext>
            </p:extLst>
          </p:nvPr>
        </p:nvGraphicFramePr>
        <p:xfrm>
          <a:off x="755849" y="1846263"/>
          <a:ext cx="3609975" cy="44066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6701">
                  <a:extLst>
                    <a:ext uri="{9D8B030D-6E8A-4147-A177-3AD203B41FA5}">
                      <a16:colId xmlns:a16="http://schemas.microsoft.com/office/drawing/2014/main" val="1320827043"/>
                    </a:ext>
                  </a:extLst>
                </a:gridCol>
                <a:gridCol w="3013274">
                  <a:extLst>
                    <a:ext uri="{9D8B030D-6E8A-4147-A177-3AD203B41FA5}">
                      <a16:colId xmlns:a16="http://schemas.microsoft.com/office/drawing/2014/main" val="1933334491"/>
                    </a:ext>
                  </a:extLst>
                </a:gridCol>
              </a:tblGrid>
              <a:tr h="507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01</a:t>
                      </a:r>
                      <a:endParaRPr lang="ko-KR" altLang="en-US" sz="2200" b="1">
                        <a:solidFill>
                          <a:schemeClr val="bg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spc="-150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팀명</a:t>
                      </a:r>
                      <a:r>
                        <a:rPr lang="en-US" altLang="ko-KR" sz="1800" b="1" spc="-150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·</a:t>
                      </a:r>
                      <a:r>
                        <a:rPr lang="ko-KR" altLang="en-US" sz="1800" b="1" spc="-150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팀원</a:t>
                      </a:r>
                      <a:r>
                        <a:rPr lang="en-US" altLang="ko-KR" sz="1800" b="1" spc="-150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·</a:t>
                      </a:r>
                      <a:r>
                        <a:rPr lang="ko-KR" altLang="en-US" sz="1800" b="1" spc="-150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역할 소개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7435663"/>
                  </a:ext>
                </a:extLst>
              </a:tr>
              <a:tr h="507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02</a:t>
                      </a:r>
                      <a:endParaRPr lang="ko-KR" altLang="en-US" sz="2200" b="1">
                        <a:solidFill>
                          <a:schemeClr val="bg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spc="-150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프로젝트 소개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0567447"/>
                  </a:ext>
                </a:extLst>
              </a:tr>
              <a:tr h="507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03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spc="-150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프로젝트 추진배경 및 필요성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1003839"/>
                  </a:ext>
                </a:extLst>
              </a:tr>
              <a:tr h="507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04</a:t>
                      </a:r>
                      <a:endParaRPr lang="ko-KR" altLang="en-US" sz="2200" b="1">
                        <a:solidFill>
                          <a:schemeClr val="bg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spc="-150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프로젝트 목표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8751014"/>
                  </a:ext>
                </a:extLst>
              </a:tr>
              <a:tr h="507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05</a:t>
                      </a:r>
                      <a:endParaRPr lang="ko-KR" altLang="en-US" sz="2200" b="1">
                        <a:solidFill>
                          <a:schemeClr val="bg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spc="-150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프로젝트 내용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0402067"/>
                  </a:ext>
                </a:extLst>
              </a:tr>
              <a:tr h="507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06</a:t>
                      </a:r>
                      <a:endParaRPr lang="ko-KR" altLang="en-US" sz="2200" b="1">
                        <a:solidFill>
                          <a:schemeClr val="bg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spc="-150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사용될 기술 및 환경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0966622"/>
                  </a:ext>
                </a:extLst>
              </a:tr>
              <a:tr h="507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07</a:t>
                      </a:r>
                      <a:endParaRPr lang="ko-KR" altLang="en-US" sz="2200" b="1">
                        <a:solidFill>
                          <a:schemeClr val="bg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spc="-150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추진 일정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9692630"/>
                  </a:ext>
                </a:extLst>
              </a:tr>
              <a:tr h="253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08</a:t>
                      </a:r>
                      <a:endParaRPr lang="ko-KR" altLang="en-US" sz="2200" b="1" dirty="0">
                        <a:solidFill>
                          <a:schemeClr val="bg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spc="-15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기대효과</a:t>
                      </a: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0390937"/>
                  </a:ext>
                </a:extLst>
              </a:tr>
              <a:tr h="253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09</a:t>
                      </a:r>
                      <a:endParaRPr lang="ko-KR" altLang="en-US" sz="2200" b="1" dirty="0">
                        <a:solidFill>
                          <a:schemeClr val="bg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spc="-15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ea"/>
                          <a:ea typeface="+mj-ea"/>
                        </a:rPr>
                        <a:t>번외편</a:t>
                      </a:r>
                      <a:endParaRPr lang="ko-KR" altLang="en-US" sz="1800" b="1" spc="-150" dirty="0">
                        <a:solidFill>
                          <a:schemeClr val="bg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236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6660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C444E071-9D53-41C1-B955-0F5B9FD6D032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3524" y="215817"/>
            <a:ext cx="631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spc="-150">
                <a:solidFill>
                  <a:srgbClr val="2668B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05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2710" y="5111322"/>
            <a:ext cx="3859530" cy="9065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/>
              <a:t>객체화 한 이미지를 플레이 버튼을</a:t>
            </a:r>
          </a:p>
          <a:p>
            <a:pPr lvl="0" algn="ctr">
              <a:defRPr/>
            </a:pPr>
            <a:r>
              <a:rPr lang="ko-KR" altLang="en-US"/>
              <a:t>누르면 객체화된 텍스트 음성화 하여</a:t>
            </a:r>
          </a:p>
          <a:p>
            <a:pPr lvl="0" algn="ctr">
              <a:defRPr/>
            </a:pPr>
            <a:r>
              <a:rPr lang="ko-KR" altLang="en-US"/>
              <a:t>음성 출력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5351" y="338927"/>
            <a:ext cx="1962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ko-KR" altLang="en-US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</a:rPr>
              <a:t>프로젝트 내용</a:t>
            </a:r>
            <a:endParaRPr lang="en-US" altLang="ko-KR" sz="2000" b="1" spc="-15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9" name="그림 8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591752" y="1988820"/>
            <a:ext cx="3960495" cy="2880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C444E071-9D53-41C1-B955-0F5B9FD6D032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3524" y="215817"/>
            <a:ext cx="631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spc="-150">
                <a:solidFill>
                  <a:srgbClr val="2668B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06</a:t>
            </a:r>
            <a:endParaRPr lang="ko-KR" altLang="en-US" sz="3600" b="1" spc="-150">
              <a:solidFill>
                <a:srgbClr val="2668B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5351" y="338927"/>
            <a:ext cx="2536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</a:rPr>
              <a:t>사용 될 기술 및 환경</a:t>
            </a:r>
            <a:endParaRPr lang="en-US" altLang="ko-KR" sz="20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4F982-E0C9-4B3E-86F7-FAC20AB4FED7}"/>
              </a:ext>
            </a:extLst>
          </p:cNvPr>
          <p:cNvSpPr txBox="1"/>
          <p:nvPr/>
        </p:nvSpPr>
        <p:spPr>
          <a:xfrm>
            <a:off x="895350" y="1765953"/>
            <a:ext cx="22813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● 얼굴 인식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FEFD7-5201-465C-8CA2-5500497F42E3}"/>
              </a:ext>
            </a:extLst>
          </p:cNvPr>
          <p:cNvSpPr txBox="1"/>
          <p:nvPr/>
        </p:nvSpPr>
        <p:spPr>
          <a:xfrm>
            <a:off x="4912469" y="2736611"/>
            <a:ext cx="22813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● 음성 출력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6D50F4-2D10-4501-92C9-92EF0E7801D3}"/>
              </a:ext>
            </a:extLst>
          </p:cNvPr>
          <p:cNvSpPr txBox="1"/>
          <p:nvPr/>
        </p:nvSpPr>
        <p:spPr>
          <a:xfrm>
            <a:off x="4912469" y="1765953"/>
            <a:ext cx="22813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● 영한 번역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2AFC02-A213-4028-B598-7C95E1321063}"/>
              </a:ext>
            </a:extLst>
          </p:cNvPr>
          <p:cNvSpPr txBox="1"/>
          <p:nvPr/>
        </p:nvSpPr>
        <p:spPr>
          <a:xfrm>
            <a:off x="4912468" y="3808655"/>
            <a:ext cx="26661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● 이미지 스캔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EFC90F-5ED8-4C61-8BFF-05D6A6B1324C}"/>
              </a:ext>
            </a:extLst>
          </p:cNvPr>
          <p:cNvSpPr txBox="1"/>
          <p:nvPr/>
        </p:nvSpPr>
        <p:spPr>
          <a:xfrm>
            <a:off x="895350" y="2736611"/>
            <a:ext cx="22813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● 보안 처리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8D08C-EF2A-4661-9023-019F6BA2FB01}"/>
              </a:ext>
            </a:extLst>
          </p:cNvPr>
          <p:cNvSpPr txBox="1"/>
          <p:nvPr/>
        </p:nvSpPr>
        <p:spPr>
          <a:xfrm>
            <a:off x="895350" y="3777805"/>
            <a:ext cx="28135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● </a:t>
            </a:r>
            <a:r>
              <a:rPr lang="ko-KR" altLang="en-US" sz="3000" dirty="0" err="1"/>
              <a:t>제스쳐</a:t>
            </a:r>
            <a:r>
              <a:rPr lang="en-US" altLang="ko-KR" sz="3000" dirty="0"/>
              <a:t>(</a:t>
            </a:r>
            <a:r>
              <a:rPr lang="ko-KR" altLang="en-US" sz="3000" dirty="0"/>
              <a:t>모션</a:t>
            </a:r>
            <a:r>
              <a:rPr lang="en-US" altLang="ko-KR" sz="3000" dirty="0"/>
              <a:t>)</a:t>
            </a:r>
            <a:endParaRPr lang="ko-KR" altLang="en-US" sz="3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34509-B3A4-462D-95B3-5C31BEDFADD2}"/>
              </a:ext>
            </a:extLst>
          </p:cNvPr>
          <p:cNvSpPr txBox="1"/>
          <p:nvPr/>
        </p:nvSpPr>
        <p:spPr>
          <a:xfrm>
            <a:off x="895350" y="4748463"/>
            <a:ext cx="19779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●  </a:t>
            </a:r>
            <a:r>
              <a:rPr lang="en-US" altLang="ko-KR" sz="3000" dirty="0" err="1"/>
              <a:t>EasyOcr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24937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C444E071-9D53-41C1-B955-0F5B9FD6D032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3524" y="215817"/>
            <a:ext cx="631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spc="-150">
                <a:solidFill>
                  <a:srgbClr val="2668B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07</a:t>
            </a:r>
            <a:endParaRPr lang="ko-KR" altLang="en-US" sz="3600" b="1" spc="-150">
              <a:solidFill>
                <a:srgbClr val="2668B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5351" y="338927"/>
            <a:ext cx="1400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ko-KR" altLang="en-US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</a:rPr>
              <a:t>추진일정</a:t>
            </a:r>
            <a:endParaRPr lang="en-US" altLang="ko-KR" sz="2000" b="1" spc="-15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+mj-ea"/>
              <a:ea typeface="+mj-ea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703303"/>
              </p:ext>
            </p:extLst>
          </p:nvPr>
        </p:nvGraphicFramePr>
        <p:xfrm>
          <a:off x="1478104" y="1151775"/>
          <a:ext cx="6187791" cy="512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C444E071-9D53-41C1-B955-0F5B9FD6D032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3524" y="215817"/>
            <a:ext cx="631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spc="-150">
                <a:solidFill>
                  <a:srgbClr val="2668B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08</a:t>
            </a:r>
            <a:endParaRPr lang="ko-KR" altLang="en-US" sz="3600" b="1" spc="-150">
              <a:solidFill>
                <a:srgbClr val="2668B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5351" y="338927"/>
            <a:ext cx="1400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ko-KR" altLang="en-US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</a:rPr>
              <a:t>기대효과</a:t>
            </a:r>
            <a:endParaRPr lang="en-US" altLang="ko-KR" sz="2000" b="1" spc="-15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0363" y="1236785"/>
            <a:ext cx="3545841" cy="3879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dirty="0"/>
              <a:t>● 얼굴 인식을 통한 보안 향상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236357" y="2573780"/>
            <a:ext cx="6319735" cy="3904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dirty="0"/>
              <a:t>● 손 인식을 통해 마우스 없이도 가능한 넓은 </a:t>
            </a:r>
            <a:r>
              <a:rPr lang="ko-KR" altLang="en-US" sz="2000" dirty="0" err="1"/>
              <a:t>활용범위</a:t>
            </a:r>
            <a:r>
              <a:rPr lang="ko-KR" altLang="en-US" sz="2000" dirty="0"/>
              <a:t> 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238824" y="3220069"/>
            <a:ext cx="5077607" cy="3925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/>
              <a:t>● 이미지를 객체화하여 이미지 문서 스캔화</a:t>
            </a:r>
          </a:p>
        </p:txBody>
      </p:sp>
      <p:sp>
        <p:nvSpPr>
          <p:cNvPr id="8" name="TextBox 4"/>
          <p:cNvSpPr txBox="1"/>
          <p:nvPr/>
        </p:nvSpPr>
        <p:spPr>
          <a:xfrm>
            <a:off x="241292" y="3938383"/>
            <a:ext cx="5389464" cy="3943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/>
              <a:t>● 이미지에서 문자출력을 하여 다양한 활용성 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238468" y="4606759"/>
            <a:ext cx="7844445" cy="3943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/>
              <a:t>● 객체화한 이미지에 있는 문자를 음성으로 변환하여 다양한 활용성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0363" y="1905282"/>
            <a:ext cx="660950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srgbClr val="FF0000"/>
                </a:solidFill>
              </a:rPr>
              <a:t>● </a:t>
            </a:r>
            <a:r>
              <a:rPr lang="ko-KR" altLang="en-US" sz="2000" dirty="0" smtClean="0">
                <a:solidFill>
                  <a:srgbClr val="FF0000"/>
                </a:solidFill>
              </a:rPr>
              <a:t>출입한 사람의 사진</a:t>
            </a:r>
            <a:r>
              <a:rPr lang="en-US" altLang="ko-KR" sz="2000" dirty="0" smtClean="0">
                <a:solidFill>
                  <a:srgbClr val="FF0000"/>
                </a:solidFill>
              </a:rPr>
              <a:t>,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ko-KR" altLang="en-US" sz="2000" dirty="0" smtClean="0">
                <a:solidFill>
                  <a:srgbClr val="FF0000"/>
                </a:solidFill>
              </a:rPr>
              <a:t>출입한 날짜 시간 등 출입기록관리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1"/>
      <p:bldP spid="7" grpId="2"/>
      <p:bldP spid="8" grpId="3"/>
      <p:bldP spid="9" grpId="4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C444E071-9D53-41C1-B955-0F5B9FD6D032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3524" y="215817"/>
            <a:ext cx="631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spc="-150">
                <a:solidFill>
                  <a:srgbClr val="2668B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09</a:t>
            </a:r>
            <a:endParaRPr lang="ko-KR" altLang="en-US" sz="3600" b="1" spc="-150">
              <a:solidFill>
                <a:srgbClr val="2668B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8231" y="338927"/>
            <a:ext cx="5282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defRPr/>
            </a:pPr>
            <a:r>
              <a:rPr lang="ko-KR" altLang="en-US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</a:rPr>
              <a:t>번외 </a:t>
            </a:r>
            <a:r>
              <a:rPr lang="en-US" altLang="ko-KR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</a:rPr>
              <a:t>– </a:t>
            </a:r>
            <a:r>
              <a:rPr lang="ko-KR" altLang="en-US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</a:rPr>
              <a:t>지폐 구별 및 인물 학습 </a:t>
            </a:r>
            <a:r>
              <a:rPr lang="en-US" altLang="ko-KR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</a:rPr>
              <a:t> </a:t>
            </a:r>
            <a:endParaRPr lang="en-US" altLang="ko-KR" sz="2000" b="1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6" name="개체 5">
            <a:hlinkClick r:id="" action="ppaction://noaction"/>
          </p:cNvPr>
          <p:cNvGraphicFramePr>
            <a:graphicFrameLocks noChangeAspect="1"/>
          </p:cNvGraphicFramePr>
          <p:nvPr/>
        </p:nvGraphicFramePr>
        <p:xfrm>
          <a:off x="263522" y="1072661"/>
          <a:ext cx="8616953" cy="578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Presentation" r:id="rId3" imgW="4533900" imgH="457200" progId="PowerPoint.Show.12">
                  <p:embed/>
                </p:oleObj>
              </mc:Choice>
              <mc:Fallback>
                <p:oleObj name="Presentation" r:id="rId3" imgW="4533900" imgH="457200" progId="PowerPoint.Show.12">
                  <p:embed/>
                  <p:pic>
                    <p:nvPicPr>
                      <p:cNvPr id="0" name="Picture 2" descr="rId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522" y="1072661"/>
                        <a:ext cx="8616953" cy="5785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1999" y="2413337"/>
            <a:ext cx="34575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Thank You</a:t>
            </a:r>
            <a:endParaRPr lang="en-US" altLang="ko-KR" sz="60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91174" y="3429000"/>
            <a:ext cx="12192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defRPr/>
            </a:pPr>
            <a:r>
              <a:rPr lang="en-US" altLang="ko-KR" sz="3200" b="1" spc="-15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</a:rPr>
              <a:t>Q&amp;A</a:t>
            </a:r>
            <a:endParaRPr lang="ko-KR" altLang="en-US" sz="3200" b="1" spc="-15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C444E071-9D53-41C1-B955-0F5B9FD6D032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3524" y="215817"/>
            <a:ext cx="631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spc="-150">
                <a:solidFill>
                  <a:srgbClr val="2668B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01</a:t>
            </a:r>
            <a:endParaRPr lang="ko-KR" altLang="en-US" sz="3600" b="1" spc="-150">
              <a:solidFill>
                <a:srgbClr val="2668B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5350" y="338927"/>
            <a:ext cx="23907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ko-KR" altLang="en-US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</a:rPr>
              <a:t>팀명</a:t>
            </a:r>
            <a:r>
              <a:rPr lang="en-US" altLang="ko-KR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</a:rPr>
              <a:t>·</a:t>
            </a:r>
            <a:r>
              <a:rPr lang="ko-KR" altLang="en-US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</a:rPr>
              <a:t>팀원</a:t>
            </a:r>
            <a:r>
              <a:rPr lang="en-US" altLang="ko-KR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</a:rPr>
              <a:t>·</a:t>
            </a:r>
            <a:r>
              <a:rPr lang="ko-KR" altLang="en-US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</a:rPr>
              <a:t>역할 소개</a:t>
            </a:r>
            <a:endParaRPr lang="ko-KR" altLang="en-US" sz="2000" b="1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5350" y="1978709"/>
            <a:ext cx="5251964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/>
              <a:t>팀장</a:t>
            </a:r>
            <a:r>
              <a:rPr lang="ko-KR" altLang="en-US" sz="4000"/>
              <a:t> </a:t>
            </a:r>
            <a:r>
              <a:rPr lang="en-US" altLang="ko-KR" sz="4000" b="1"/>
              <a:t>:</a:t>
            </a:r>
            <a:r>
              <a:rPr lang="en-US" altLang="ko-KR"/>
              <a:t>   </a:t>
            </a:r>
            <a:r>
              <a:rPr lang="ko-KR" altLang="en-US" sz="3600"/>
              <a:t>박현승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 sz="4000" b="1"/>
              <a:t>조원</a:t>
            </a:r>
            <a:r>
              <a:rPr lang="ko-KR" altLang="en-US"/>
              <a:t>  </a:t>
            </a:r>
            <a:r>
              <a:rPr lang="en-US" altLang="ko-KR" sz="4000" b="1"/>
              <a:t>:</a:t>
            </a:r>
            <a:r>
              <a:rPr lang="en-US" altLang="ko-KR"/>
              <a:t>   </a:t>
            </a:r>
            <a:r>
              <a:rPr lang="ko-KR" altLang="en-US" sz="3600"/>
              <a:t>이준혁</a:t>
            </a:r>
            <a:r>
              <a:rPr lang="en-US" altLang="ko-KR" sz="3600"/>
              <a:t>, </a:t>
            </a:r>
            <a:r>
              <a:rPr lang="ko-KR" altLang="en-US" sz="3600"/>
              <a:t>백충현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866232" y="4541820"/>
            <a:ext cx="4608954" cy="984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/>
              <a:t>역할</a:t>
            </a:r>
            <a:r>
              <a:rPr lang="ko-KR" altLang="en-US" sz="4000"/>
              <a:t> </a:t>
            </a:r>
            <a:r>
              <a:rPr lang="en-US" altLang="ko-KR" sz="4000" b="1"/>
              <a:t>:</a:t>
            </a:r>
            <a:r>
              <a:rPr lang="ko-KR" altLang="en-US" sz="4000"/>
              <a:t>  전원 </a:t>
            </a:r>
            <a:r>
              <a:rPr lang="ko-KR" altLang="en-US" sz="4000" b="1"/>
              <a:t>개발자</a:t>
            </a:r>
            <a:r>
              <a:rPr lang="en-US" altLang="ko-KR" sz="4000"/>
              <a:t> </a:t>
            </a:r>
          </a:p>
          <a:p>
            <a:pPr lvl="0">
              <a:defRPr/>
            </a:pPr>
            <a:endParaRPr kumimoji="1" lang="ko-Kore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C444E071-9D53-41C1-B955-0F5B9FD6D032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3524" y="215817"/>
            <a:ext cx="631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spc="-150">
                <a:solidFill>
                  <a:srgbClr val="2668B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02</a:t>
            </a:r>
            <a:endParaRPr lang="ko-KR" altLang="en-US" sz="3600" b="1" spc="-150">
              <a:solidFill>
                <a:srgbClr val="2668B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5350" y="338927"/>
            <a:ext cx="1847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ko-KR" altLang="en-US" sz="2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+mj-ea"/>
                <a:ea typeface="+mj-ea"/>
              </a:rPr>
              <a:t>프로젝트 소개</a:t>
            </a:r>
            <a:endParaRPr lang="en-US" altLang="ko-KR" sz="2000" b="1" spc="-15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1680" y="1674000"/>
            <a:ext cx="294664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/>
              <a:t>아이디어 회의</a:t>
            </a:r>
            <a:r>
              <a:rPr lang="en-US" altLang="ko-KR" sz="3200" b="1"/>
              <a:t>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1227" y="2895009"/>
            <a:ext cx="23118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 </a:t>
            </a:r>
            <a:r>
              <a:rPr lang="en-US" altLang="ko-KR"/>
              <a:t>1.  A4 </a:t>
            </a:r>
            <a:r>
              <a:rPr lang="ko-KR" altLang="en-US"/>
              <a:t>이내 </a:t>
            </a:r>
            <a:r>
              <a:rPr lang="ko-KR" altLang="en-US" b="1">
                <a:solidFill>
                  <a:srgbClr val="0070C0"/>
                </a:solidFill>
              </a:rPr>
              <a:t>문자인식</a:t>
            </a:r>
            <a:r>
              <a:rPr lang="ko-KR" altLang="en-US" b="1"/>
              <a:t> </a:t>
            </a:r>
          </a:p>
          <a:p>
            <a:pPr lvl="0">
              <a:defRPr/>
            </a:pPr>
            <a:endParaRPr kumimoji="1" lang="ko-Kore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42493" y="3672713"/>
            <a:ext cx="172515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 </a:t>
            </a:r>
            <a:r>
              <a:rPr lang="en-US" altLang="ko-KR"/>
              <a:t>2. </a:t>
            </a:r>
            <a:r>
              <a:rPr lang="ko-KR" altLang="en-US" b="1">
                <a:solidFill>
                  <a:srgbClr val="0070C0"/>
                </a:solidFill>
              </a:rPr>
              <a:t>손 행동 인식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42493" y="4508202"/>
            <a:ext cx="61975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 </a:t>
            </a:r>
            <a:r>
              <a:rPr lang="en-US" altLang="ko-KR"/>
              <a:t>3. </a:t>
            </a:r>
            <a:r>
              <a:rPr lang="ko-KR" altLang="en-US"/>
              <a:t>제품 촬영 후 </a:t>
            </a:r>
            <a:r>
              <a:rPr lang="ko-KR" altLang="en-US" b="1">
                <a:solidFill>
                  <a:srgbClr val="0070C0"/>
                </a:solidFill>
              </a:rPr>
              <a:t>치수측정</a:t>
            </a:r>
            <a:r>
              <a:rPr lang="ko-KR" altLang="en-US"/>
              <a:t>하여 도면과 비교하여 </a:t>
            </a:r>
            <a:r>
              <a:rPr lang="ko-KR" altLang="en-US" b="1">
                <a:solidFill>
                  <a:srgbClr val="0070C0"/>
                </a:solidFill>
              </a:rPr>
              <a:t>틀린 곳 검출</a:t>
            </a:r>
            <a:endParaRPr lang="en-US" altLang="ko-KR" b="1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1" animBg="1"/>
      <p:bldP spid="10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327D99-51FA-4584-BA69-53085331FEC3}"/>
              </a:ext>
            </a:extLst>
          </p:cNvPr>
          <p:cNvSpPr txBox="1"/>
          <p:nvPr/>
        </p:nvSpPr>
        <p:spPr>
          <a:xfrm>
            <a:off x="263524" y="215817"/>
            <a:ext cx="631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spc="-150" dirty="0">
                <a:solidFill>
                  <a:srgbClr val="2668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3600" b="1" spc="-150" dirty="0">
              <a:solidFill>
                <a:srgbClr val="2668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16F23-8306-4F02-907B-FE250189ADBB}"/>
              </a:ext>
            </a:extLst>
          </p:cNvPr>
          <p:cNvSpPr txBox="1"/>
          <p:nvPr/>
        </p:nvSpPr>
        <p:spPr>
          <a:xfrm>
            <a:off x="895350" y="338927"/>
            <a:ext cx="3476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 프로젝트 소개</a:t>
            </a:r>
            <a:endParaRPr lang="en-US" altLang="ko-KR" sz="20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6" name="그림 5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71019" y="1885397"/>
            <a:ext cx="2880000" cy="1800000"/>
          </a:xfrm>
          <a:prstGeom prst="rect">
            <a:avLst/>
          </a:prstGeom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5836" y="4183954"/>
            <a:ext cx="2880000" cy="18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6E0C46-AB87-A241-BDF0-409A596B96A2}"/>
              </a:ext>
            </a:extLst>
          </p:cNvPr>
          <p:cNvSpPr txBox="1"/>
          <p:nvPr/>
        </p:nvSpPr>
        <p:spPr>
          <a:xfrm>
            <a:off x="1140996" y="3813400"/>
            <a:ext cx="1984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A4 </a:t>
            </a:r>
            <a:r>
              <a:rPr lang="ko-KR" altLang="en-US" b="1" dirty="0"/>
              <a:t>이내 문자 인식</a:t>
            </a:r>
            <a:endParaRPr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C80E34-B184-8147-A784-DFA56D6C3CB4}"/>
              </a:ext>
            </a:extLst>
          </p:cNvPr>
          <p:cNvSpPr txBox="1"/>
          <p:nvPr/>
        </p:nvSpPr>
        <p:spPr>
          <a:xfrm>
            <a:off x="6362256" y="1446922"/>
            <a:ext cx="149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 손 행동 인식</a:t>
            </a:r>
            <a:endParaRPr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19B0E-005A-7F46-B291-08ACE54E53DD}"/>
              </a:ext>
            </a:extLst>
          </p:cNvPr>
          <p:cNvSpPr txBox="1"/>
          <p:nvPr/>
        </p:nvSpPr>
        <p:spPr>
          <a:xfrm>
            <a:off x="3472981" y="862147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아 이 디 어</a:t>
            </a:r>
            <a:r>
              <a:rPr lang="en-US" altLang="ko-KR" sz="3200" b="1" dirty="0"/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30380A-E60C-4EB4-B628-423897361868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36" y="1885397"/>
            <a:ext cx="2880000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D63BD3-D542-4E4B-8411-2E09794C05B2}"/>
              </a:ext>
            </a:extLst>
          </p:cNvPr>
          <p:cNvSpPr txBox="1"/>
          <p:nvPr/>
        </p:nvSpPr>
        <p:spPr>
          <a:xfrm>
            <a:off x="1526518" y="1452064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 얼굴 인식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D7CBCF-1517-44DB-BD5D-AA0D16783010}"/>
              </a:ext>
            </a:extLst>
          </p:cNvPr>
          <p:cNvSpPr txBox="1"/>
          <p:nvPr/>
        </p:nvSpPr>
        <p:spPr>
          <a:xfrm>
            <a:off x="5996770" y="3813400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문자 인식</a:t>
            </a:r>
            <a:r>
              <a:rPr lang="en-US" altLang="ko-KR" b="1" dirty="0"/>
              <a:t>(</a:t>
            </a:r>
            <a:r>
              <a:rPr lang="ko-KR" altLang="en-US" b="1" dirty="0"/>
              <a:t>음성변환</a:t>
            </a:r>
            <a:r>
              <a:rPr lang="en-US" altLang="ko-KR" b="1" dirty="0"/>
              <a:t>)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74445BC-8586-4D99-8EE4-CDA0C82317C3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019" y="4183954"/>
            <a:ext cx="288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7E37E40-A439-47E0-87A3-E72453F05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327D99-51FA-4584-BA69-53085331FEC3}"/>
              </a:ext>
            </a:extLst>
          </p:cNvPr>
          <p:cNvSpPr txBox="1"/>
          <p:nvPr/>
        </p:nvSpPr>
        <p:spPr>
          <a:xfrm>
            <a:off x="263524" y="215817"/>
            <a:ext cx="631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spc="-150" dirty="0">
                <a:solidFill>
                  <a:srgbClr val="2668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3600" b="1" spc="-150" dirty="0">
              <a:solidFill>
                <a:srgbClr val="2668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0F32AD-79F3-924F-844E-E66D9D957A8B}"/>
              </a:ext>
            </a:extLst>
          </p:cNvPr>
          <p:cNvSpPr txBox="1"/>
          <p:nvPr/>
        </p:nvSpPr>
        <p:spPr>
          <a:xfrm>
            <a:off x="895350" y="338927"/>
            <a:ext cx="3476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프로젝트 추진배경 및 필요성</a:t>
            </a:r>
            <a:endParaRPr lang="en-US" altLang="ko-KR" sz="20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A741C-5C09-5B47-9871-0184096B14FF}"/>
              </a:ext>
            </a:extLst>
          </p:cNvPr>
          <p:cNvSpPr txBox="1"/>
          <p:nvPr/>
        </p:nvSpPr>
        <p:spPr>
          <a:xfrm>
            <a:off x="1489895" y="1935123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얼굴 인식</a:t>
            </a:r>
            <a:endParaRPr kumimoji="1" lang="en-US" altLang="ko-KR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81DB30-6E67-084A-9470-439D2E59A20C}"/>
              </a:ext>
            </a:extLst>
          </p:cNvPr>
          <p:cNvSpPr txBox="1"/>
          <p:nvPr/>
        </p:nvSpPr>
        <p:spPr>
          <a:xfrm>
            <a:off x="1489895" y="3136612"/>
            <a:ext cx="2329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보안성 향상</a:t>
            </a:r>
            <a:endParaRPr kumimoji="1" lang="ko-Kore-KR" altLang="en-US" sz="3200" dirty="0">
              <a:solidFill>
                <a:srgbClr val="0070C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C1386C7-0FAF-428A-AE7F-9FBF4133F04D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00" y="1988999"/>
            <a:ext cx="50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7E37E40-A439-47E0-87A3-E72453F05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327D99-51FA-4584-BA69-53085331FEC3}"/>
              </a:ext>
            </a:extLst>
          </p:cNvPr>
          <p:cNvSpPr txBox="1"/>
          <p:nvPr/>
        </p:nvSpPr>
        <p:spPr>
          <a:xfrm>
            <a:off x="263524" y="215817"/>
            <a:ext cx="631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spc="-150" dirty="0">
                <a:solidFill>
                  <a:srgbClr val="2668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3600" b="1" spc="-150" dirty="0">
              <a:solidFill>
                <a:srgbClr val="2668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0F32AD-79F3-924F-844E-E66D9D957A8B}"/>
              </a:ext>
            </a:extLst>
          </p:cNvPr>
          <p:cNvSpPr txBox="1"/>
          <p:nvPr/>
        </p:nvSpPr>
        <p:spPr>
          <a:xfrm>
            <a:off x="895350" y="338927"/>
            <a:ext cx="3476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프로젝트 추진배경 및 필요성</a:t>
            </a:r>
            <a:endParaRPr lang="en-US" altLang="ko-KR" sz="20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A741C-5C09-5B47-9871-0184096B14FF}"/>
              </a:ext>
            </a:extLst>
          </p:cNvPr>
          <p:cNvSpPr txBox="1"/>
          <p:nvPr/>
        </p:nvSpPr>
        <p:spPr>
          <a:xfrm>
            <a:off x="1489895" y="1935123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행동 인식</a:t>
            </a:r>
            <a:endParaRPr kumimoji="1" lang="en-US" altLang="ko-KR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81DB30-6E67-084A-9470-439D2E59A20C}"/>
              </a:ext>
            </a:extLst>
          </p:cNvPr>
          <p:cNvSpPr txBox="1"/>
          <p:nvPr/>
        </p:nvSpPr>
        <p:spPr>
          <a:xfrm>
            <a:off x="1489895" y="3136612"/>
            <a:ext cx="315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컨트롤러 </a:t>
            </a:r>
            <a:r>
              <a:rPr kumimoji="1" lang="ko-KR" altLang="en-US" sz="3200" dirty="0">
                <a:solidFill>
                  <a:srgbClr val="0070C0"/>
                </a:solidFill>
              </a:rPr>
              <a:t>최소화</a:t>
            </a:r>
            <a:endParaRPr kumimoji="1" lang="ko-Kore-KR" altLang="en-US" sz="32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D8D5B0-C94A-5D48-8D62-7C8B3519B6A3}"/>
              </a:ext>
            </a:extLst>
          </p:cNvPr>
          <p:cNvSpPr txBox="1"/>
          <p:nvPr/>
        </p:nvSpPr>
        <p:spPr>
          <a:xfrm>
            <a:off x="1547023" y="4338101"/>
            <a:ext cx="2329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rgbClr val="0070C0"/>
                </a:solidFill>
              </a:rPr>
              <a:t>조작 간편화</a:t>
            </a:r>
            <a:endParaRPr kumimoji="1" lang="ko-Kore-KR" altLang="en-US" sz="3200" dirty="0">
              <a:solidFill>
                <a:srgbClr val="0070C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918682-A4F8-8340-9693-BD0CC5E952DB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00" y="1935123"/>
            <a:ext cx="50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0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7E37E40-A439-47E0-87A3-E72453F05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327D99-51FA-4584-BA69-53085331FEC3}"/>
              </a:ext>
            </a:extLst>
          </p:cNvPr>
          <p:cNvSpPr txBox="1"/>
          <p:nvPr/>
        </p:nvSpPr>
        <p:spPr>
          <a:xfrm>
            <a:off x="263524" y="215817"/>
            <a:ext cx="631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spc="-150" dirty="0">
                <a:solidFill>
                  <a:srgbClr val="2668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3600" b="1" spc="-150" dirty="0">
              <a:solidFill>
                <a:srgbClr val="2668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0F32AD-79F3-924F-844E-E66D9D957A8B}"/>
              </a:ext>
            </a:extLst>
          </p:cNvPr>
          <p:cNvSpPr txBox="1"/>
          <p:nvPr/>
        </p:nvSpPr>
        <p:spPr>
          <a:xfrm>
            <a:off x="895350" y="338927"/>
            <a:ext cx="3476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프로젝트 추진배경 및 필요성</a:t>
            </a:r>
            <a:endParaRPr lang="en-US" altLang="ko-KR" sz="20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A741C-5C09-5B47-9871-0184096B14FF}"/>
              </a:ext>
            </a:extLst>
          </p:cNvPr>
          <p:cNvSpPr txBox="1"/>
          <p:nvPr/>
        </p:nvSpPr>
        <p:spPr>
          <a:xfrm>
            <a:off x="1509914" y="1994079"/>
            <a:ext cx="273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dirty="0"/>
              <a:t>이미지</a:t>
            </a:r>
            <a:r>
              <a:rPr kumimoji="1" lang="ko-KR" altLang="en-US" sz="3200" dirty="0"/>
              <a:t> 객체화</a:t>
            </a:r>
            <a:endParaRPr kumimoji="1" lang="en-US" altLang="ko-KR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81DB30-6E67-084A-9470-439D2E59A20C}"/>
              </a:ext>
            </a:extLst>
          </p:cNvPr>
          <p:cNvSpPr txBox="1"/>
          <p:nvPr/>
        </p:nvSpPr>
        <p:spPr>
          <a:xfrm>
            <a:off x="1509914" y="3136612"/>
            <a:ext cx="4063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dirty="0"/>
              <a:t>이미지</a:t>
            </a:r>
            <a:r>
              <a:rPr kumimoji="1" lang="ko-KR" altLang="en-US" sz="3200" dirty="0"/>
              <a:t> </a:t>
            </a:r>
            <a:r>
              <a:rPr kumimoji="1" lang="ko-KR" altLang="en-US" sz="3200" dirty="0">
                <a:solidFill>
                  <a:srgbClr val="0070C0"/>
                </a:solidFill>
              </a:rPr>
              <a:t>문자열 객체화</a:t>
            </a:r>
            <a:endParaRPr kumimoji="1" lang="ko-Kore-KR" altLang="en-US" sz="32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D8D5B0-C94A-5D48-8D62-7C8B3519B6A3}"/>
              </a:ext>
            </a:extLst>
          </p:cNvPr>
          <p:cNvSpPr txBox="1"/>
          <p:nvPr/>
        </p:nvSpPr>
        <p:spPr>
          <a:xfrm>
            <a:off x="1509914" y="4285283"/>
            <a:ext cx="5779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dirty="0"/>
              <a:t>편집</a:t>
            </a:r>
            <a:r>
              <a:rPr kumimoji="1" lang="en-US" altLang="ko-Kore-KR" sz="3200" dirty="0"/>
              <a:t>,</a:t>
            </a:r>
            <a:r>
              <a:rPr kumimoji="1" lang="ko-KR" altLang="en-US" sz="3200" dirty="0"/>
              <a:t> 음성</a:t>
            </a:r>
            <a:r>
              <a:rPr kumimoji="1" lang="en-US" altLang="ko-KR" sz="3200" dirty="0"/>
              <a:t>,</a:t>
            </a:r>
            <a:r>
              <a:rPr kumimoji="1" lang="ko-KR" altLang="en-US" sz="3200" dirty="0"/>
              <a:t> 제작 등 </a:t>
            </a:r>
            <a:r>
              <a:rPr kumimoji="1" lang="ko-KR" altLang="en-US" sz="3200" dirty="0" err="1">
                <a:solidFill>
                  <a:srgbClr val="0070C0"/>
                </a:solidFill>
              </a:rPr>
              <a:t>활용성</a:t>
            </a:r>
            <a:r>
              <a:rPr kumimoji="1" lang="ko-KR" altLang="en-US" sz="3200" dirty="0">
                <a:solidFill>
                  <a:srgbClr val="0070C0"/>
                </a:solidFill>
              </a:rPr>
              <a:t> 증가</a:t>
            </a:r>
            <a:endParaRPr kumimoji="1" lang="ko-Kore-KR" altLang="en-US" sz="3200" dirty="0">
              <a:solidFill>
                <a:srgbClr val="0070C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E8B0E9-C8B3-DE4A-8CDE-499AC6D99A1F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00" y="1989000"/>
            <a:ext cx="50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6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7E37E40-A439-47E0-87A3-E72453F05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4E071-9D53-41C1-B955-0F5B9FD6D032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327D99-51FA-4584-BA69-53085331FEC3}"/>
              </a:ext>
            </a:extLst>
          </p:cNvPr>
          <p:cNvSpPr txBox="1"/>
          <p:nvPr/>
        </p:nvSpPr>
        <p:spPr>
          <a:xfrm>
            <a:off x="263524" y="215817"/>
            <a:ext cx="631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spc="-150" dirty="0">
                <a:solidFill>
                  <a:srgbClr val="2668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3600" b="1" spc="-150" dirty="0">
              <a:solidFill>
                <a:srgbClr val="2668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0F32AD-79F3-924F-844E-E66D9D957A8B}"/>
              </a:ext>
            </a:extLst>
          </p:cNvPr>
          <p:cNvSpPr txBox="1"/>
          <p:nvPr/>
        </p:nvSpPr>
        <p:spPr>
          <a:xfrm>
            <a:off x="895350" y="338927"/>
            <a:ext cx="3476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2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프로젝트 추진배경 및 필요성</a:t>
            </a:r>
            <a:endParaRPr lang="en-US" altLang="ko-KR" sz="20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A741C-5C09-5B47-9871-0184096B14FF}"/>
              </a:ext>
            </a:extLst>
          </p:cNvPr>
          <p:cNvSpPr txBox="1"/>
          <p:nvPr/>
        </p:nvSpPr>
        <p:spPr>
          <a:xfrm>
            <a:off x="1263735" y="1900028"/>
            <a:ext cx="273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200" dirty="0"/>
              <a:t>이미지</a:t>
            </a:r>
            <a:r>
              <a:rPr kumimoji="1" lang="ko-KR" altLang="en-US" sz="3200"/>
              <a:t> 문자화</a:t>
            </a:r>
            <a:endParaRPr kumimoji="1" lang="en-US" altLang="ko-KR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81DB30-6E67-084A-9470-439D2E59A20C}"/>
              </a:ext>
            </a:extLst>
          </p:cNvPr>
          <p:cNvSpPr txBox="1"/>
          <p:nvPr/>
        </p:nvSpPr>
        <p:spPr>
          <a:xfrm>
            <a:off x="1263735" y="3136612"/>
            <a:ext cx="4567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문자화 후 음성인식 처리</a:t>
            </a:r>
            <a:endParaRPr kumimoji="1" lang="ko-Kore-KR" altLang="en-US" sz="3200" dirty="0">
              <a:solidFill>
                <a:srgbClr val="0070C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A165CAC-B187-41E2-983A-115AD21741AD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75" y="1988999"/>
            <a:ext cx="50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458</Words>
  <Application>Microsoft Office PowerPoint</Application>
  <PresentationFormat>화면 슬라이드 쇼(4:3)</PresentationFormat>
  <Paragraphs>158</Paragraphs>
  <Slides>25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맑은 고딕</vt:lpstr>
      <vt:lpstr>Arial</vt:lpstr>
      <vt:lpstr>Calibri</vt:lpstr>
      <vt:lpstr>Calibri Light</vt:lpstr>
      <vt:lpstr>Office 테마</vt:lpstr>
      <vt:lpstr>Presentation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ChoiJIAN</dc:creator>
  <cp:lastModifiedBy>PC021</cp:lastModifiedBy>
  <cp:revision>54</cp:revision>
  <dcterms:created xsi:type="dcterms:W3CDTF">2021-09-11T06:14:34Z</dcterms:created>
  <dcterms:modified xsi:type="dcterms:W3CDTF">2021-09-30T03:06:14Z</dcterms:modified>
  <cp:version/>
</cp:coreProperties>
</file>